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58" r:id="rId7"/>
    <p:sldId id="266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15E7-92AF-4919-9E84-C2C3ED8D8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FDE8B-B7D5-4A56-AF7A-7CD4EB576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77C09-3D38-4681-AD73-06EF5096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3719-F4D8-4D4E-988A-492916DBA95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4F7DD-7359-4322-A665-9B7058F7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D2197-6E4C-4740-9D5D-3416D9F0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E8DD-D4F3-4E99-BFF3-1A6CDE9411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96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CE2F-1689-4A89-9B48-CCC30E63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E8EB9-E6BB-4C41-B105-D65435516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C5E3A-EAC1-4B0F-B2DB-DCCEECAA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3719-F4D8-4D4E-988A-492916DBA95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636E0-F3AD-455E-9D3F-23A42104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37BB9-D146-4309-B28F-299C97D6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E8DD-D4F3-4E99-BFF3-1A6CDE9411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89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5852C-8406-4862-A55C-74A699216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D5AA2-125F-4A27-B21C-E8BC6B988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8A974-A01B-41AD-BE6C-75FC1948D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3719-F4D8-4D4E-988A-492916DBA95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47C24-5CDE-4918-B9AB-4A722066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DB582-355A-497B-9781-53D670C6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E8DD-D4F3-4E99-BFF3-1A6CDE9411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60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7702-3802-4A83-A92E-63CD2CBB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524F0-0214-4CE1-A818-398EFA61F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3CBD8-A10F-4ACA-ADA8-AF5B06F2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3719-F4D8-4D4E-988A-492916DBA95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108A-229F-4EA0-A9C3-EBCAC067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95B9-7BC7-4DC2-BAEA-0C77CE1D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E8DD-D4F3-4E99-BFF3-1A6CDE9411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14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68BEB-3246-4975-A643-38D8B60A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B7C6A-CA7E-4761-B8CB-150D3D484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4B6D1-DC09-4F27-A5AA-4DB70CB8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3719-F4D8-4D4E-988A-492916DBA95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EC25B-3108-4B60-99E8-7E5AA846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27816-8F91-45C8-890D-989D2941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E8DD-D4F3-4E99-BFF3-1A6CDE9411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52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DBE9E-2564-4234-9CDD-F17FE3DC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4B85E-518C-407F-A758-EF83E600E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3D229-62B4-4468-B836-D07772937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C0490-8C28-446C-A412-D4A3DA34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3719-F4D8-4D4E-988A-492916DBA95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4B6AE-4006-40E4-BFEA-C2BC0316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BE78D-AACA-4700-A8F9-B8368A27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E8DD-D4F3-4E99-BFF3-1A6CDE9411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01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B665-59C8-4A33-A332-EA3C7B8D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ACC71-B0AC-409C-B0F0-C127FB4FF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F74AF-24D3-456A-BDEC-1B2C9F20E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64B61-CE04-43D9-9701-E97E53744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5BF99A-5016-48E9-A41E-16D27A0C6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0E4589-DC77-4C6C-8AA9-11E8AA3A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3719-F4D8-4D4E-988A-492916DBA95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C4455-1B57-4216-A773-D504F104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5F7F8-C75F-44F9-8D6E-E53230D5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E8DD-D4F3-4E99-BFF3-1A6CDE9411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44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A95B-8929-4925-AB26-DF88D7DED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98F99-186C-4732-8ACA-92CA283D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3719-F4D8-4D4E-988A-492916DBA95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63F8F-55E7-4C45-BF76-8F6C9616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8F36C-BCB1-4A60-8BD7-7B0F8B1D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E8DD-D4F3-4E99-BFF3-1A6CDE9411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00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836EC-0201-4850-992F-B86AC028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3719-F4D8-4D4E-988A-492916DBA95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7133F-637E-4560-B11C-A534E254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93CE9-A957-45FE-AD2D-0EFFB0D1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E8DD-D4F3-4E99-BFF3-1A6CDE9411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63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B444-B20E-49FD-A1B6-50B89D9B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D00C4-BCDC-4200-9023-236F0BC82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50BE8-571C-455D-9CBA-5502CD1B1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70962-1A43-4D98-969C-D97E6DBA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3719-F4D8-4D4E-988A-492916DBA95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0C78F-4407-4CDC-AD8B-1DF328A02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7BAC8-AF96-4756-812E-82A6CD96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E8DD-D4F3-4E99-BFF3-1A6CDE9411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10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1A96-64F3-49C3-B390-032DB733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63DA29-6EB6-49FA-B8BE-A9C76A2E7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655A1-9F8A-4A05-AC29-DE10004D1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8C9EC-6A9C-4137-99A7-CC1AB9DB1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3719-F4D8-4D4E-988A-492916DBA95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7FEB8-6E9D-405C-BF79-C5184962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5EF6E-594B-4301-99E9-9E955314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E8DD-D4F3-4E99-BFF3-1A6CDE9411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08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CDE670-620F-41BC-8FEB-C115EE7C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76134-62C6-476F-A07F-3D83D4C5A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69290-84E0-4789-BC1F-DA9E69D25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3719-F4D8-4D4E-988A-492916DBA95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17194-039A-4FBF-8411-9D6581599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1822-A46B-4695-ADD6-372021434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AE8DD-D4F3-4E99-BFF3-1A6CDE9411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04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819FA-C2A6-4364-9642-EF3F67EC8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4158" y="2087048"/>
            <a:ext cx="5381986" cy="2387600"/>
          </a:xfrm>
        </p:spPr>
        <p:txBody>
          <a:bodyPr anchor="t">
            <a:normAutofit/>
          </a:bodyPr>
          <a:lstStyle/>
          <a:p>
            <a:pPr algn="l"/>
            <a:r>
              <a:rPr lang="en-GB" sz="4800" dirty="0">
                <a:latin typeface="Cooper Black" panose="0208090404030B020404" pitchFamily="18" charset="0"/>
              </a:rPr>
              <a:t>PRESENTATION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53ED9-25C6-4FFC-AB13-6A95AB19B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 r="-3" b="-3"/>
          <a:stretch/>
        </p:blipFill>
        <p:spPr>
          <a:xfrm>
            <a:off x="1305319" y="1260347"/>
            <a:ext cx="4392375" cy="433666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974140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2355786"/>
            <a:ext cx="734166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90CF9-DD88-4401-998B-F2E2C30A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689" y="2520377"/>
            <a:ext cx="5822343" cy="24396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Cooper Black" panose="0208090404030B020404" pitchFamily="18" charset="0"/>
              </a:rPr>
              <a:t>ZERO DUST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75812-68F3-4E9E-982C-5765ED2B1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689" y="4590661"/>
            <a:ext cx="6037467" cy="11316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ooper Black" panose="0208090404030B020404" pitchFamily="18" charset="0"/>
              </a:rPr>
              <a:t>Zero dust with </a:t>
            </a:r>
            <a:r>
              <a:rPr lang="en-US" sz="2400" dirty="0" err="1">
                <a:solidFill>
                  <a:srgbClr val="FFFFFF"/>
                </a:solidFill>
                <a:latin typeface="Cooper Black" panose="0208090404030B020404" pitchFamily="18" charset="0"/>
              </a:rPr>
              <a:t>UniDry</a:t>
            </a:r>
            <a:r>
              <a:rPr lang="en-US" sz="2400" dirty="0">
                <a:solidFill>
                  <a:srgbClr val="FFFFFF"/>
                </a:solidFill>
                <a:latin typeface="Cooper Black" panose="0208090404030B020404" pitchFamily="18" charset="0"/>
              </a:rPr>
              <a:t> - means no contamination and secondary cleaning required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4F20FF-78A4-4B0F-8134-02E77FBF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954257"/>
            <a:ext cx="3132239" cy="31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3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898F85-4225-4931-9F2F-17B4AF8BA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82F598-370A-4FB1-90C8-763462A65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5EA87-740B-45D1-B0D2-D79D34E4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928048"/>
            <a:ext cx="5365102" cy="29387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>
                    <a:alpha val="60000"/>
                  </a:schemeClr>
                </a:solidFill>
              </a:rPr>
              <a:t>                              </a:t>
            </a:r>
            <a:r>
              <a:rPr lang="en-US" sz="8000" b="1" dirty="0">
                <a:solidFill>
                  <a:schemeClr val="bg1">
                    <a:alpha val="60000"/>
                  </a:schemeClr>
                </a:solidFill>
                <a:latin typeface="Cooper Black" panose="0208090404030B020404" pitchFamily="18" charset="0"/>
              </a:rPr>
              <a:t>UNIDRY</a:t>
            </a:r>
            <a:endParaRPr lang="en-US" sz="8000" dirty="0">
              <a:solidFill>
                <a:schemeClr val="bg1">
                  <a:alpha val="6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83D0A-7123-4CB7-9D42-C4A9A77E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5" y="3866775"/>
            <a:ext cx="5822301" cy="19651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</a:rPr>
              <a:t>      </a:t>
            </a:r>
            <a:r>
              <a:rPr lang="en-US" sz="4800" dirty="0">
                <a:solidFill>
                  <a:schemeClr val="bg1"/>
                </a:solidFill>
                <a:latin typeface="Cooper Black" panose="0208090404030B020404" pitchFamily="18" charset="0"/>
              </a:rPr>
              <a:t>LETS DO MORE WITH LESS!!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A4D22-695C-4534-8539-78A833F82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7864648" y="2103717"/>
            <a:ext cx="2622454" cy="262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4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C76A9D0-BC10-422D-B470-AB97D0905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0446FEB-8296-4C58-A416-FE66BF93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666 w 759618"/>
              <a:gd name="connsiteY0" fmla="*/ 0 h 6858000"/>
              <a:gd name="connsiteX1" fmla="*/ 759618 w 759618"/>
              <a:gd name="connsiteY1" fmla="*/ 0 h 6858000"/>
              <a:gd name="connsiteX2" fmla="*/ 759618 w 759618"/>
              <a:gd name="connsiteY2" fmla="*/ 1613808 h 6858000"/>
              <a:gd name="connsiteX3" fmla="*/ 759618 w 759618"/>
              <a:gd name="connsiteY3" fmla="*/ 2003729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666 w 759618"/>
              <a:gd name="connsiteY7" fmla="*/ 11474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666" y="0"/>
                </a:moveTo>
                <a:lnTo>
                  <a:pt x="759618" y="0"/>
                </a:lnTo>
                <a:lnTo>
                  <a:pt x="759618" y="1613808"/>
                </a:lnTo>
                <a:lnTo>
                  <a:pt x="759618" y="2003729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666" y="11474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46967A53-5258-4D52-BF7A-67912198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1ABC2BC2-F576-4967-9EDA-93DBDDD8D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34682" cy="6141008"/>
          </a:xfrm>
          <a:custGeom>
            <a:avLst/>
            <a:gdLst>
              <a:gd name="connsiteX0" fmla="*/ 0 w 4634682"/>
              <a:gd name="connsiteY0" fmla="*/ 0 h 6141008"/>
              <a:gd name="connsiteX1" fmla="*/ 4634682 w 4634682"/>
              <a:gd name="connsiteY1" fmla="*/ 0 h 6141008"/>
              <a:gd name="connsiteX2" fmla="*/ 4634682 w 4634682"/>
              <a:gd name="connsiteY2" fmla="*/ 6141008 h 6141008"/>
              <a:gd name="connsiteX3" fmla="*/ 0 w 4634682"/>
              <a:gd name="connsiteY3" fmla="*/ 6141008 h 61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6141008">
                <a:moveTo>
                  <a:pt x="0" y="0"/>
                </a:moveTo>
                <a:lnTo>
                  <a:pt x="4634682" y="0"/>
                </a:lnTo>
                <a:lnTo>
                  <a:pt x="4634682" y="6141008"/>
                </a:lnTo>
                <a:lnTo>
                  <a:pt x="0" y="6141008"/>
                </a:ln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5ABDB-D326-443A-88DC-905AC19563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8423" y="716991"/>
            <a:ext cx="2383152" cy="2183631"/>
          </a:xfrm>
          <a:prstGeom prst="rect">
            <a:avLst/>
          </a:prstGeom>
          <a:noFill/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0325BE-5A3B-4B60-B1EB-B483D2B355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63" y="3298075"/>
            <a:ext cx="2697208" cy="2697208"/>
          </a:xfrm>
          <a:prstGeom prst="rect">
            <a:avLst/>
          </a:prstGeom>
        </p:spPr>
      </p:pic>
      <p:sp>
        <p:nvSpPr>
          <p:cNvPr id="37" name="Rectangle 8">
            <a:extLst>
              <a:ext uri="{FF2B5EF4-FFF2-40B4-BE49-F238E27FC236}">
                <a16:creationId xmlns:a16="http://schemas.microsoft.com/office/drawing/2014/main" id="{D40BC585-0C70-4BA9-B20C-C4CC686EE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76287-6972-41D8-BAA2-8603C2524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841" y="643465"/>
            <a:ext cx="5840770" cy="16935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u="sng" dirty="0">
                <a:solidFill>
                  <a:srgbClr val="FFFFFF"/>
                </a:solidFill>
                <a:latin typeface="Cooper Black" panose="0208090404030B020404" pitchFamily="18" charset="0"/>
              </a:rPr>
              <a:t>WHO ARE ELLIOTTS?</a:t>
            </a:r>
            <a:endParaRPr lang="en-US" sz="4000" dirty="0">
              <a:solidFill>
                <a:srgbClr val="FFFFFF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2FB2D-459C-4DD5-9A29-37F1D990C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2840" y="2435267"/>
            <a:ext cx="5840770" cy="3080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  <a:latin typeface="Cooper Black" panose="0208090404030B020404" pitchFamily="18" charset="0"/>
              </a:rPr>
              <a:t>Established in 1982</a:t>
            </a:r>
          </a:p>
          <a:p>
            <a:r>
              <a:rPr lang="en-US" sz="2400" dirty="0">
                <a:solidFill>
                  <a:srgbClr val="FEFFFF"/>
                </a:solidFill>
                <a:latin typeface="Cooper Black" panose="0208090404030B020404" pitchFamily="18" charset="0"/>
              </a:rPr>
              <a:t>Located in Littleborough, Lancashire – Close to the M26</a:t>
            </a:r>
          </a:p>
          <a:p>
            <a:r>
              <a:rPr lang="en-US" sz="2400" dirty="0">
                <a:solidFill>
                  <a:srgbClr val="FEFFFF"/>
                </a:solidFill>
                <a:latin typeface="Cooper Black" panose="0208090404030B020404" pitchFamily="18" charset="0"/>
              </a:rPr>
              <a:t>UK’s Largest manufacturer of food absorbents</a:t>
            </a:r>
          </a:p>
          <a:p>
            <a:r>
              <a:rPr lang="en-US" sz="2400" dirty="0">
                <a:solidFill>
                  <a:srgbClr val="FEFFFF"/>
                </a:solidFill>
                <a:latin typeface="Cooper Black" panose="0208090404030B020404" pitchFamily="18" charset="0"/>
              </a:rPr>
              <a:t>BRC ACCREDITED – Grade AA</a:t>
            </a:r>
          </a:p>
        </p:txBody>
      </p:sp>
    </p:spTree>
    <p:extLst>
      <p:ext uri="{BB962C8B-B14F-4D97-AF65-F5344CB8AC3E}">
        <p14:creationId xmlns:p14="http://schemas.microsoft.com/office/powerpoint/2010/main" val="89698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37018-1777-40ED-A29A-1DE6BC34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latin typeface="Cooper Black" panose="0208090404030B020404" pitchFamily="18" charset="0"/>
                <a:cs typeface="Times New Roman" panose="02020603050405020304" pitchFamily="18" charset="0"/>
              </a:rPr>
              <a:t>WHAT IS UNIDRY?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3AE168-12F5-4771-9B63-09A137CD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35" y="2031101"/>
            <a:ext cx="5183980" cy="3511943"/>
          </a:xfrm>
        </p:spPr>
        <p:txBody>
          <a:bodyPr anchor="ctr">
            <a:normAutofit/>
          </a:bodyPr>
          <a:lstStyle/>
          <a:p>
            <a:r>
              <a:rPr lang="en-GB" sz="1800" dirty="0">
                <a:latin typeface="Cooper Black" panose="0208090404030B020404" pitchFamily="18" charset="0"/>
                <a:cs typeface="Times New Roman" panose="02020603050405020304" pitchFamily="18" charset="0"/>
              </a:rPr>
              <a:t>Super absorbent – sealed edge meat pad</a:t>
            </a:r>
          </a:p>
          <a:p>
            <a:r>
              <a:rPr lang="en-GB" sz="1800" dirty="0">
                <a:latin typeface="Cooper Black" panose="0208090404030B020404" pitchFamily="18" charset="0"/>
                <a:cs typeface="Times New Roman" panose="02020603050405020304" pitchFamily="18" charset="0"/>
              </a:rPr>
              <a:t>10-26 Litres per square metre absorbency</a:t>
            </a:r>
          </a:p>
          <a:p>
            <a:r>
              <a:rPr lang="en-GB" sz="1800" dirty="0">
                <a:latin typeface="Cooper Black" panose="0208090404030B020404" pitchFamily="18" charset="0"/>
                <a:cs typeface="Times New Roman" panose="02020603050405020304" pitchFamily="18" charset="0"/>
              </a:rPr>
              <a:t>Tremendous blood absorption under load</a:t>
            </a:r>
          </a:p>
          <a:p>
            <a:r>
              <a:rPr lang="en-GB" sz="1800" dirty="0">
                <a:latin typeface="Cooper Black" panose="0208090404030B020404" pitchFamily="18" charset="0"/>
                <a:cs typeface="Times New Roman" panose="02020603050405020304" pitchFamily="18" charset="0"/>
              </a:rPr>
              <a:t>10 years research and development</a:t>
            </a:r>
          </a:p>
          <a:p>
            <a:r>
              <a:rPr lang="en-GB" sz="1800" dirty="0">
                <a:latin typeface="Cooper Black" panose="0208090404030B020404" pitchFamily="18" charset="0"/>
                <a:cs typeface="Times New Roman" panose="02020603050405020304" pitchFamily="18" charset="0"/>
              </a:rPr>
              <a:t>Replace traditional cellulose and super absorbers</a:t>
            </a:r>
            <a:endParaRPr lang="en-GB" sz="1800" dirty="0">
              <a:latin typeface="Cooper Black" panose="0208090404030B0204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814EB-974C-4469-83E4-F741DB3A8E6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r="16240" b="2"/>
          <a:stretch/>
        </p:blipFill>
        <p:spPr bwMode="auto">
          <a:xfrm>
            <a:off x="5987738" y="650494"/>
            <a:ext cx="5628018" cy="5324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384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202A7-C2BC-4107-9FCE-13D1F682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kern="1200" dirty="0">
                <a:solidFill>
                  <a:srgbClr val="FFFFFF"/>
                </a:solidFill>
                <a:latin typeface="Cooper Black" panose="0208090404030B020404" pitchFamily="18" charset="0"/>
              </a:rPr>
              <a:t>UNIDRY CONSTRUCTION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AD7525-336F-43FE-8FE7-336E58D7F46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1873239"/>
            <a:ext cx="7347537" cy="3112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148205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8663E-C712-462F-A0CF-C73D0090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841" y="679731"/>
            <a:ext cx="4697975" cy="28692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Cooper Black" panose="0208090404030B020404" pitchFamily="18" charset="0"/>
              </a:rPr>
              <a:t>KEY FEATURES AND BENEFITS</a:t>
            </a:r>
            <a:endParaRPr lang="en-US" sz="4800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8AA0D-BF6A-4BF3-984A-C1EA77F65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377" y="4228724"/>
            <a:ext cx="4706526" cy="14923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>
                <a:latin typeface="Cooper Black" panose="0208090404030B020404" pitchFamily="18" charset="0"/>
              </a:rPr>
              <a:t>UniDry</a:t>
            </a:r>
            <a:r>
              <a:rPr lang="en-US" sz="2400" dirty="0">
                <a:latin typeface="Cooper Black" panose="0208090404030B020404" pitchFamily="18" charset="0"/>
              </a:rPr>
              <a:t> has the lowest </a:t>
            </a:r>
            <a:r>
              <a:rPr lang="en-US" sz="2400" i="1" u="sng" dirty="0">
                <a:latin typeface="Cooper Black" panose="0208090404030B020404" pitchFamily="18" charset="0"/>
              </a:rPr>
              <a:t>Carbon Footprint </a:t>
            </a:r>
            <a:r>
              <a:rPr lang="en-US" sz="2400" dirty="0">
                <a:latin typeface="Cooper Black" panose="0208090404030B020404" pitchFamily="18" charset="0"/>
              </a:rPr>
              <a:t>of any high absorbency pad on the market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1DE5D-2490-4053-B715-B62C63D987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5" r="17178" b="2"/>
          <a:stretch/>
        </p:blipFill>
        <p:spPr>
          <a:xfrm>
            <a:off x="942597" y="556118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40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C6FC5-8CA0-497A-8DE1-95876A3C3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 fontScale="90000"/>
          </a:bodyPr>
          <a:lstStyle/>
          <a:p>
            <a:r>
              <a:rPr lang="en-GB" sz="3300" b="1" dirty="0">
                <a:solidFill>
                  <a:srgbClr val="FFFFFF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VASTLY IMPROVED ABSORBENCY</a:t>
            </a:r>
            <a:r>
              <a:rPr lang="en-GB" sz="3300" dirty="0">
                <a:solidFill>
                  <a:srgbClr val="FFFFFF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85DF7-1C38-4FF8-B20C-8F2335204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3032449"/>
            <a:ext cx="3200451" cy="2499641"/>
          </a:xfrm>
        </p:spPr>
        <p:txBody>
          <a:bodyPr anchor="t">
            <a:normAutofit/>
          </a:bodyPr>
          <a:lstStyle/>
          <a:p>
            <a:r>
              <a:rPr lang="en-GB" sz="2400" b="1" dirty="0">
                <a:solidFill>
                  <a:srgbClr val="FEFFFF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ASSURED TEST RESULTS (FEB 2020)</a:t>
            </a:r>
          </a:p>
          <a:p>
            <a:pPr marL="0" indent="0">
              <a:buNone/>
            </a:pPr>
            <a:endParaRPr lang="en-GB" sz="2400" dirty="0">
              <a:solidFill>
                <a:srgbClr val="FEFFFF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5D381E5-EBCB-4451-9353-23A9E46BF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807785"/>
              </p:ext>
            </p:extLst>
          </p:nvPr>
        </p:nvGraphicFramePr>
        <p:xfrm>
          <a:off x="4775199" y="856669"/>
          <a:ext cx="7221415" cy="4825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543">
                  <a:extLst>
                    <a:ext uri="{9D8B030D-6E8A-4147-A177-3AD203B41FA5}">
                      <a16:colId xmlns:a16="http://schemas.microsoft.com/office/drawing/2014/main" val="1345685669"/>
                    </a:ext>
                  </a:extLst>
                </a:gridCol>
                <a:gridCol w="1347643">
                  <a:extLst>
                    <a:ext uri="{9D8B030D-6E8A-4147-A177-3AD203B41FA5}">
                      <a16:colId xmlns:a16="http://schemas.microsoft.com/office/drawing/2014/main" val="3209253088"/>
                    </a:ext>
                  </a:extLst>
                </a:gridCol>
                <a:gridCol w="1508369">
                  <a:extLst>
                    <a:ext uri="{9D8B030D-6E8A-4147-A177-3AD203B41FA5}">
                      <a16:colId xmlns:a16="http://schemas.microsoft.com/office/drawing/2014/main" val="954557393"/>
                    </a:ext>
                  </a:extLst>
                </a:gridCol>
                <a:gridCol w="2164860">
                  <a:extLst>
                    <a:ext uri="{9D8B030D-6E8A-4147-A177-3AD203B41FA5}">
                      <a16:colId xmlns:a16="http://schemas.microsoft.com/office/drawing/2014/main" val="2220708850"/>
                    </a:ext>
                  </a:extLst>
                </a:gridCol>
              </a:tblGrid>
              <a:tr h="651584">
                <a:tc>
                  <a:txBody>
                    <a:bodyPr/>
                    <a:lstStyle/>
                    <a:p>
                      <a:r>
                        <a:rPr lang="en-GB" sz="1700" u="sng" dirty="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MEAT PRODUCT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 u="sng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IN HOUSE PAD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 u="sng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UNIDRY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 u="sng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% IMPROVEMENT</a:t>
                      </a:r>
                    </a:p>
                  </a:txBody>
                  <a:tcPr marL="88052" marR="88052" marT="44026" marB="44026"/>
                </a:tc>
                <a:extLst>
                  <a:ext uri="{0D108BD9-81ED-4DB2-BD59-A6C34878D82A}">
                    <a16:rowId xmlns:a16="http://schemas.microsoft.com/office/drawing/2014/main" val="588413054"/>
                  </a:ext>
                </a:extLst>
              </a:tr>
              <a:tr h="915740"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VENISON - 300g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16g blood absorbed (average)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30.1g blood absorbed (average)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88%+</a:t>
                      </a:r>
                    </a:p>
                  </a:txBody>
                  <a:tcPr marL="88052" marR="88052" marT="44026" marB="44026"/>
                </a:tc>
                <a:extLst>
                  <a:ext uri="{0D108BD9-81ED-4DB2-BD59-A6C34878D82A}">
                    <a16:rowId xmlns:a16="http://schemas.microsoft.com/office/drawing/2014/main" val="2711956217"/>
                  </a:ext>
                </a:extLst>
              </a:tr>
              <a:tr h="651584"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Venison steak - 135g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7g (avg)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26.5g (avg)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278%+</a:t>
                      </a:r>
                    </a:p>
                  </a:txBody>
                  <a:tcPr marL="88052" marR="88052" marT="44026" marB="44026"/>
                </a:tc>
                <a:extLst>
                  <a:ext uri="{0D108BD9-81ED-4DB2-BD59-A6C34878D82A}">
                    <a16:rowId xmlns:a16="http://schemas.microsoft.com/office/drawing/2014/main" val="3549657203"/>
                  </a:ext>
                </a:extLst>
              </a:tr>
              <a:tr h="651584"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Beef lean joint - 600g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23g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33.3g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45%+</a:t>
                      </a:r>
                    </a:p>
                  </a:txBody>
                  <a:tcPr marL="88052" marR="88052" marT="44026" marB="44026"/>
                </a:tc>
                <a:extLst>
                  <a:ext uri="{0D108BD9-81ED-4DB2-BD59-A6C34878D82A}">
                    <a16:rowId xmlns:a16="http://schemas.microsoft.com/office/drawing/2014/main" val="2941161320"/>
                  </a:ext>
                </a:extLst>
              </a:tr>
              <a:tr h="651584"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Bavette steak - 287 g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14.5g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23.8g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64%+</a:t>
                      </a:r>
                    </a:p>
                  </a:txBody>
                  <a:tcPr marL="88052" marR="88052" marT="44026" marB="44026"/>
                </a:tc>
                <a:extLst>
                  <a:ext uri="{0D108BD9-81ED-4DB2-BD59-A6C34878D82A}">
                    <a16:rowId xmlns:a16="http://schemas.microsoft.com/office/drawing/2014/main" val="1003609420"/>
                  </a:ext>
                </a:extLst>
              </a:tr>
              <a:tr h="651584"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Large topside - 1.3kg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18g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34.3g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90.5%+</a:t>
                      </a:r>
                    </a:p>
                  </a:txBody>
                  <a:tcPr marL="88052" marR="88052" marT="44026" marB="44026"/>
                </a:tc>
                <a:extLst>
                  <a:ext uri="{0D108BD9-81ED-4DB2-BD59-A6C34878D82A}">
                    <a16:rowId xmlns:a16="http://schemas.microsoft.com/office/drawing/2014/main" val="3130078111"/>
                  </a:ext>
                </a:extLst>
              </a:tr>
              <a:tr h="651584"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Beef stir fry - 250g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7.5g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13.4g</a:t>
                      </a:r>
                    </a:p>
                  </a:txBody>
                  <a:tcPr marL="88052" marR="88052" marT="44026" marB="44026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oper Black" panose="0208090404030B020404" pitchFamily="18" charset="0"/>
                          <a:cs typeface="Times New Roman" panose="02020603050405020304" pitchFamily="18" charset="0"/>
                        </a:rPr>
                        <a:t>80%+</a:t>
                      </a:r>
                    </a:p>
                  </a:txBody>
                  <a:tcPr marL="88052" marR="88052" marT="44026" marB="44026"/>
                </a:tc>
                <a:extLst>
                  <a:ext uri="{0D108BD9-81ED-4DB2-BD59-A6C34878D82A}">
                    <a16:rowId xmlns:a16="http://schemas.microsoft.com/office/drawing/2014/main" val="3614314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98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2EEA5-8ADA-4EDD-BDEC-4567277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 b="1" dirty="0">
                <a:latin typeface="Cooper Black" panose="0208090404030B020404" pitchFamily="18" charset="0"/>
                <a:cs typeface="Times New Roman" panose="02020603050405020304" pitchFamily="18" charset="0"/>
              </a:rPr>
              <a:t>ULTRA THIN CONSTRUCTON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9D4C5-1BEA-4CA7-B87B-6F6559B1E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54" y="3094011"/>
            <a:ext cx="5494215" cy="1610851"/>
          </a:xfrm>
        </p:spPr>
        <p:txBody>
          <a:bodyPr anchor="ctr">
            <a:normAutofit fontScale="92500" lnSpcReduction="10000"/>
          </a:bodyPr>
          <a:lstStyle/>
          <a:p>
            <a:endParaRPr lang="en-GB" sz="2000" dirty="0"/>
          </a:p>
          <a:p>
            <a:r>
              <a:rPr lang="en-GB" sz="3200" dirty="0">
                <a:latin typeface="Cooper Black" panose="0208090404030B020404" pitchFamily="18" charset="0"/>
                <a:cs typeface="Times New Roman" panose="02020603050405020304" pitchFamily="18" charset="0"/>
              </a:rPr>
              <a:t>66% less transport miles compared to traditional </a:t>
            </a:r>
            <a:r>
              <a:rPr lang="en-GB" sz="3200" dirty="0" err="1">
                <a:latin typeface="Cooper Black" panose="0208090404030B020404" pitchFamily="18" charset="0"/>
                <a:cs typeface="Times New Roman" panose="02020603050405020304" pitchFamily="18" charset="0"/>
              </a:rPr>
              <a:t>airlaid</a:t>
            </a:r>
            <a:endParaRPr lang="en-GB" sz="3200" dirty="0"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A61B92-F220-442D-9042-6D057C7BC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74" y="2780068"/>
            <a:ext cx="4473779" cy="28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7792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016B-B595-4C69-B95B-E863928B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2" y="365126"/>
            <a:ext cx="6013194" cy="1146176"/>
          </a:xfrm>
        </p:spPr>
        <p:txBody>
          <a:bodyPr>
            <a:normAutofit/>
          </a:bodyPr>
          <a:lstStyle/>
          <a:p>
            <a:r>
              <a:rPr lang="en-GB" sz="3700" b="1" dirty="0">
                <a:latin typeface="Cooper Black" panose="0208090404030B020404" pitchFamily="18" charset="0"/>
                <a:cs typeface="Times New Roman" panose="02020603050405020304" pitchFamily="18" charset="0"/>
              </a:rPr>
              <a:t>VASTLY REDUCED STORAGE REQUIRED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354FB-7AD3-4AE7-A52C-C7B897B2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2173288"/>
            <a:ext cx="4767385" cy="3639684"/>
          </a:xfrm>
        </p:spPr>
        <p:txBody>
          <a:bodyPr anchor="ctr">
            <a:normAutofit/>
          </a:bodyPr>
          <a:lstStyle/>
          <a:p>
            <a:endParaRPr lang="en-GB" sz="2000" dirty="0">
              <a:solidFill>
                <a:srgbClr val="FFFFFF"/>
              </a:solidFill>
            </a:endParaRPr>
          </a:p>
          <a:p>
            <a:r>
              <a:rPr lang="en-GB" sz="2000" dirty="0" err="1">
                <a:solidFill>
                  <a:srgbClr val="FFFFFF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UniDry</a:t>
            </a:r>
            <a:r>
              <a:rPr lang="en-GB" sz="2000" dirty="0">
                <a:solidFill>
                  <a:srgbClr val="FFFFFF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requires 66% less storage space than traditional </a:t>
            </a:r>
            <a:r>
              <a:rPr lang="en-GB" sz="2000" dirty="0" err="1">
                <a:solidFill>
                  <a:srgbClr val="FFFFFF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airlaid</a:t>
            </a:r>
            <a:r>
              <a:rPr lang="en-GB" sz="2000" dirty="0">
                <a:solidFill>
                  <a:srgbClr val="FFFFFF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pads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8DD9B-4C64-40CF-A31D-033BC894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343" b="10704"/>
          <a:stretch/>
        </p:blipFill>
        <p:spPr>
          <a:xfrm>
            <a:off x="6183088" y="2529110"/>
            <a:ext cx="5170711" cy="3292028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4240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AF2861-C560-4A3A-90A7-0DFCFC02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FFFF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MUCH LESS OF NATURES CONSUMABLES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1E5D41-18B4-4325-AFAD-AC8A661D1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38" y="3309785"/>
            <a:ext cx="5627077" cy="2055934"/>
          </a:xfrm>
        </p:spPr>
        <p:txBody>
          <a:bodyPr>
            <a:normAutofit fontScale="92500"/>
          </a:bodyPr>
          <a:lstStyle/>
          <a:p>
            <a:endParaRPr lang="en-GB" sz="2400" dirty="0"/>
          </a:p>
          <a:p>
            <a:r>
              <a:rPr lang="en-GB" sz="3200" dirty="0">
                <a:latin typeface="Cooper Black" panose="0208090404030B020404" pitchFamily="18" charset="0"/>
                <a:cs typeface="Times New Roman" panose="02020603050405020304" pitchFamily="18" charset="0"/>
              </a:rPr>
              <a:t>50% less cellulose &amp; plastic required with </a:t>
            </a:r>
            <a:r>
              <a:rPr lang="en-GB" sz="3200" dirty="0" err="1">
                <a:latin typeface="Cooper Black" panose="0208090404030B020404" pitchFamily="18" charset="0"/>
                <a:cs typeface="Times New Roman" panose="02020603050405020304" pitchFamily="18" charset="0"/>
              </a:rPr>
              <a:t>UniDry</a:t>
            </a:r>
            <a:r>
              <a:rPr lang="en-GB" sz="3200" dirty="0">
                <a:latin typeface="Cooper Black" panose="0208090404030B020404" pitchFamily="18" charset="0"/>
                <a:cs typeface="Times New Roman" panose="02020603050405020304" pitchFamily="18" charset="0"/>
              </a:rPr>
              <a:t> cf. traditional pads.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17AACA-76B3-4295-8621-8CA559E5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44" y="2735107"/>
            <a:ext cx="5227259" cy="28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52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907BABD7E04742952E7ED4DD6243FA" ma:contentTypeVersion="13" ma:contentTypeDescription="Create a new document." ma:contentTypeScope="" ma:versionID="a4b62d0153465fe48a3c42ca6ae514b4">
  <xsd:schema xmlns:xsd="http://www.w3.org/2001/XMLSchema" xmlns:xs="http://www.w3.org/2001/XMLSchema" xmlns:p="http://schemas.microsoft.com/office/2006/metadata/properties" xmlns:ns3="7eca0ca0-62bc-4e4f-aca9-aa42bed5344f" xmlns:ns4="c0097e5d-4c7f-4dd5-8d84-0dfcef6bfa05" targetNamespace="http://schemas.microsoft.com/office/2006/metadata/properties" ma:root="true" ma:fieldsID="4a01e022f56d8ebd3386667503525ee7" ns3:_="" ns4:_="">
    <xsd:import namespace="7eca0ca0-62bc-4e4f-aca9-aa42bed5344f"/>
    <xsd:import namespace="c0097e5d-4c7f-4dd5-8d84-0dfcef6bfa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a0ca0-62bc-4e4f-aca9-aa42bed534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97e5d-4c7f-4dd5-8d84-0dfcef6bfa0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6BB828-DAA5-4E91-ADC4-3AFDF66F0F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B0B081-2F21-469B-92B0-81B1B7E2A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ca0ca0-62bc-4e4f-aca9-aa42bed5344f"/>
    <ds:schemaRef ds:uri="c0097e5d-4c7f-4dd5-8d84-0dfcef6bfa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9ACA9-264E-4D00-9EFB-51E04FA7E52F}">
  <ds:schemaRefs>
    <ds:schemaRef ds:uri="http://purl.org/dc/dcmitype/"/>
    <ds:schemaRef ds:uri="http://schemas.microsoft.com/office/infopath/2007/PartnerControls"/>
    <ds:schemaRef ds:uri="c0097e5d-4c7f-4dd5-8d84-0dfcef6bfa05"/>
    <ds:schemaRef ds:uri="http://purl.org/dc/elements/1.1/"/>
    <ds:schemaRef ds:uri="http://schemas.microsoft.com/office/2006/metadata/properties"/>
    <ds:schemaRef ds:uri="7eca0ca0-62bc-4e4f-aca9-aa42bed5344f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235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Cooper Black</vt:lpstr>
      <vt:lpstr>Office Theme</vt:lpstr>
      <vt:lpstr>PRESENTATION</vt:lpstr>
      <vt:lpstr>WHO ARE ELLIOTTS?</vt:lpstr>
      <vt:lpstr>WHAT IS UNIDRY?</vt:lpstr>
      <vt:lpstr>UNIDRY CONSTRUCTION</vt:lpstr>
      <vt:lpstr>KEY FEATURES AND BENEFITS</vt:lpstr>
      <vt:lpstr>VASTLY IMPROVED ABSORBENCY </vt:lpstr>
      <vt:lpstr>ULTRA THIN CONSTRUCTON</vt:lpstr>
      <vt:lpstr>VASTLY REDUCED STORAGE REQUIRED</vt:lpstr>
      <vt:lpstr>MUCH LESS OF NATURES CONSUMABLES</vt:lpstr>
      <vt:lpstr>ZERO DUST</vt:lpstr>
      <vt:lpstr>                              UNIDRY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Office</dc:creator>
  <cp:lastModifiedBy>Office</cp:lastModifiedBy>
  <cp:revision>7</cp:revision>
  <dcterms:created xsi:type="dcterms:W3CDTF">2020-07-02T10:24:58Z</dcterms:created>
  <dcterms:modified xsi:type="dcterms:W3CDTF">2020-07-02T13:46:32Z</dcterms:modified>
</cp:coreProperties>
</file>